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0" r:id="rId4"/>
    <p:sldId id="272" r:id="rId5"/>
    <p:sldId id="261" r:id="rId6"/>
    <p:sldId id="26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94" r:id="rId23"/>
    <p:sldId id="296" r:id="rId24"/>
    <p:sldId id="295" r:id="rId25"/>
    <p:sldId id="297" r:id="rId26"/>
    <p:sldId id="298" r:id="rId27"/>
    <p:sldId id="290" r:id="rId28"/>
    <p:sldId id="291" r:id="rId29"/>
    <p:sldId id="299" r:id="rId30"/>
    <p:sldId id="301" r:id="rId31"/>
    <p:sldId id="300" r:id="rId32"/>
    <p:sldId id="302" r:id="rId33"/>
    <p:sldId id="303" r:id="rId34"/>
    <p:sldId id="304" r:id="rId35"/>
    <p:sldId id="292" r:id="rId36"/>
    <p:sldId id="2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60AB"/>
    <a:srgbClr val="A66703"/>
    <a:srgbClr val="9057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0218" autoAdjust="0"/>
  </p:normalViewPr>
  <p:slideViewPr>
    <p:cSldViewPr snapToGrid="0">
      <p:cViewPr varScale="1">
        <p:scale>
          <a:sx n="77" d="100"/>
          <a:sy n="77" d="100"/>
        </p:scale>
        <p:origin x="18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88BAC-EEF5-4C43-966E-807F7A524087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16F8E-6C6B-44D2-9A4B-45715A68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88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91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93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45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38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2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61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62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26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83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47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37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32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95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15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075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239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37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746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184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61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33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91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809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74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678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873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10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92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02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77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70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17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16F8E-6C6B-44D2-9A4B-45715A6852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2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3212C-F4D8-4C69-903E-3F586410A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290F8-C561-40B1-BA6B-3F032B223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308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759E1-A07F-4C27-A221-5D70BABEE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2D14D8-1169-4409-AEDE-08F94DF7F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A46F28-8729-4E8C-860E-E7C629099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07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51D30-A77E-48F1-B518-FA433096C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CA035-F8D1-430E-8429-8F3055339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9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910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5820-6BCE-47BF-A3D6-6B9C7DB3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B38EE-E664-4A29-A470-2D28CCCA9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719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2081F-7CB2-4E2B-92AC-12BA6CB36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0E183-7857-447C-A696-F6AC7ACD0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33BBA-72F4-4D11-A5F3-805527A13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078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DA42A-38DE-45DA-9851-EF7EA987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7157E-D719-4E19-B764-D0F03BFA4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AD469-1EF1-46B4-BCE7-E4FF56D13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E241A-103B-4D6E-90A3-AD0458AAA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3C0E33-8BEF-4B4D-9D41-6DBB232DF0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5519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7D52-F82D-4FD3-9AE6-67597704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8718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747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B4C29F9B-EA53-460C-9DB3-807E263874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23854"/>
            <a:ext cx="2498328" cy="303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53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07E6D-B4E3-4DFB-B916-4640CEAEB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6FF05-8C58-4CC1-97B1-904EB9180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9532D-7D61-4CDC-ACAC-65AF80C3F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02241-977C-41A3-A9CA-3ED35921B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71E28A-6B8F-4C79-AEC4-CCE0A5A10D66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57F48-892E-4A66-863A-061C3916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EC5AE-0EB3-43AC-AABB-4F22C0628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AACB52-7BD9-4C31-A8DF-B72AB020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53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03E166-F32D-4736-97E5-58FD5A74F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2EBA0-85BB-4528-8553-37053E6F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758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79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S Reference Sans Serif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S Reference Sans Serif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S Reference Sans Serif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S Reference Sans Serif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S Reference Sans Serif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S Reference Sans Serif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bin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bin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light bulb&#10;&#10;Description automatically generated with medium confidence">
            <a:extLst>
              <a:ext uri="{FF2B5EF4-FFF2-40B4-BE49-F238E27FC236}">
                <a16:creationId xmlns:a16="http://schemas.microsoft.com/office/drawing/2014/main" id="{3ED5423A-2639-4FCA-B94A-972B09AFB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32" y="0"/>
            <a:ext cx="63719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71E28-1FAC-4200-BC4D-78717D3A1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468" y="1779373"/>
            <a:ext cx="5473874" cy="17952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Microsoft GothicNeo" panose="020B0503020000020004" pitchFamily="34" charset="-127"/>
                <a:ea typeface="Microsoft GothicNeo" panose="020B0503020000020004" pitchFamily="34" charset="-127"/>
                <a:cs typeface="Microsoft GothicNeo" panose="020B0503020000020004" pitchFamily="34" charset="-127"/>
              </a:rPr>
              <a:t>What to Do With All that Data?</a:t>
            </a:r>
          </a:p>
        </p:txBody>
      </p:sp>
    </p:spTree>
    <p:extLst>
      <p:ext uri="{BB962C8B-B14F-4D97-AF65-F5344CB8AC3E}">
        <p14:creationId xmlns:p14="http://schemas.microsoft.com/office/powerpoint/2010/main" val="1226663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D1FD21B9-56E2-4C27-A6AF-193D8DE92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848"/>
          </a:xfrm>
          <a:prstGeom prst="rect">
            <a:avLst/>
          </a:prstGeom>
        </p:spPr>
      </p:pic>
      <p:sp>
        <p:nvSpPr>
          <p:cNvPr id="4" name="Octagon 3">
            <a:extLst>
              <a:ext uri="{FF2B5EF4-FFF2-40B4-BE49-F238E27FC236}">
                <a16:creationId xmlns:a16="http://schemas.microsoft.com/office/drawing/2014/main" id="{0256E535-3AEB-43B8-AE58-8BE8AC606B16}"/>
              </a:ext>
            </a:extLst>
          </p:cNvPr>
          <p:cNvSpPr/>
          <p:nvPr/>
        </p:nvSpPr>
        <p:spPr>
          <a:xfrm>
            <a:off x="7366571" y="1664413"/>
            <a:ext cx="3801438" cy="3616504"/>
          </a:xfrm>
          <a:prstGeom prst="oc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03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hild, little, indoor&#10;&#10;Description automatically generated">
            <a:extLst>
              <a:ext uri="{FF2B5EF4-FFF2-40B4-BE49-F238E27FC236}">
                <a16:creationId xmlns:a16="http://schemas.microsoft.com/office/drawing/2014/main" id="{C153F4CC-2633-4A38-80F9-9B46E7944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79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hild, little, indoor&#10;&#10;Description automatically generated">
            <a:extLst>
              <a:ext uri="{FF2B5EF4-FFF2-40B4-BE49-F238E27FC236}">
                <a16:creationId xmlns:a16="http://schemas.microsoft.com/office/drawing/2014/main" id="{F125099C-0C1A-44C4-A058-7FBEC1C41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342544" cy="2895029"/>
          </a:xfrm>
          <a:prstGeom prst="rect">
            <a:avLst/>
          </a:prstGeom>
        </p:spPr>
      </p:pic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924377C-A8E7-4274-8B95-E9D7ACEAD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411" y="2895029"/>
            <a:ext cx="5318589" cy="3962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7E2408-A60B-496F-A613-9FEBC8D8C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52" y="0"/>
            <a:ext cx="4795548" cy="2698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9137B9-D2F3-406E-A209-AC9C53C5E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48019"/>
            <a:ext cx="4426102" cy="2809982"/>
          </a:xfrm>
          <a:prstGeom prst="rect">
            <a:avLst/>
          </a:prstGeom>
        </p:spPr>
      </p:pic>
      <p:pic>
        <p:nvPicPr>
          <p:cNvPr id="10" name="Picture 9" descr="A picture containing toy, doll, drawing&#10;&#10;Description automatically generated">
            <a:extLst>
              <a:ext uri="{FF2B5EF4-FFF2-40B4-BE49-F238E27FC236}">
                <a16:creationId xmlns:a16="http://schemas.microsoft.com/office/drawing/2014/main" id="{C658E663-6AD2-4543-B325-FFDC8EFFF7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94" y="1643010"/>
            <a:ext cx="17621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EBB6BFC-7D41-44AF-9393-0E67B68A4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4748"/>
            <a:ext cx="4643252" cy="4643252"/>
          </a:xfrm>
          <a:prstGeom prst="rect">
            <a:avLst/>
          </a:prstGeom>
        </p:spPr>
      </p:pic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5E3F102E-4C6D-4CD6-9389-37CEE45E2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748" y="2214748"/>
            <a:ext cx="4643252" cy="4643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5B35DA-D040-42A1-A962-D1D7AFA2936B}"/>
              </a:ext>
            </a:extLst>
          </p:cNvPr>
          <p:cNvSpPr txBox="1"/>
          <p:nvPr/>
        </p:nvSpPr>
        <p:spPr>
          <a:xfrm>
            <a:off x="961902" y="734797"/>
            <a:ext cx="10569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w Cen MT" panose="020B0602020104020603" pitchFamily="34" charset="0"/>
              </a:rPr>
              <a:t>By Now, You’re Probably Thinking…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956198-E506-431A-BF47-C61DD1EA0AEE}"/>
              </a:ext>
            </a:extLst>
          </p:cNvPr>
          <p:cNvSpPr txBox="1"/>
          <p:nvPr/>
        </p:nvSpPr>
        <p:spPr>
          <a:xfrm>
            <a:off x="5102352" y="3849624"/>
            <a:ext cx="1792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75545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349999-294B-430A-95C7-9DA380C11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724" y="643467"/>
            <a:ext cx="776455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88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hild, little, indoor&#10;&#10;Description automatically generated">
            <a:extLst>
              <a:ext uri="{FF2B5EF4-FFF2-40B4-BE49-F238E27FC236}">
                <a16:creationId xmlns:a16="http://schemas.microsoft.com/office/drawing/2014/main" id="{F125099C-0C1A-44C4-A058-7FBEC1C41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342544" cy="2895029"/>
          </a:xfrm>
          <a:prstGeom prst="rect">
            <a:avLst/>
          </a:prstGeom>
        </p:spPr>
      </p:pic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924377C-A8E7-4274-8B95-E9D7ACEAD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411" y="2895029"/>
            <a:ext cx="5318589" cy="3962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7E2408-A60B-496F-A613-9FEBC8D8C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52" y="0"/>
            <a:ext cx="4795548" cy="2698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9137B9-D2F3-406E-A209-AC9C53C5E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48019"/>
            <a:ext cx="4426102" cy="2809982"/>
          </a:xfrm>
          <a:prstGeom prst="rect">
            <a:avLst/>
          </a:prstGeom>
        </p:spPr>
      </p:pic>
      <p:pic>
        <p:nvPicPr>
          <p:cNvPr id="10" name="Picture 9" descr="A picture containing toy, doll, drawing&#10;&#10;Description automatically generated">
            <a:extLst>
              <a:ext uri="{FF2B5EF4-FFF2-40B4-BE49-F238E27FC236}">
                <a16:creationId xmlns:a16="http://schemas.microsoft.com/office/drawing/2014/main" id="{C658E663-6AD2-4543-B325-FFDC8EFFF7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94" y="1643010"/>
            <a:ext cx="17621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7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filled with furniture and a flat screen tv&#10;&#10;Description automatically generated">
            <a:extLst>
              <a:ext uri="{FF2B5EF4-FFF2-40B4-BE49-F238E27FC236}">
                <a16:creationId xmlns:a16="http://schemas.microsoft.com/office/drawing/2014/main" id="{4B7573EC-CA98-4420-8EE5-3888B9090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8" y="1942592"/>
            <a:ext cx="7373112" cy="4915408"/>
          </a:xfrm>
          <a:prstGeom prst="rect">
            <a:avLst/>
          </a:prstGeom>
        </p:spPr>
      </p:pic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7DF60707-D5B2-4118-99C3-2D5EB159C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8" y="358521"/>
            <a:ext cx="4495800" cy="44767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200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3C2F5-108E-470F-A292-27051A57F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1129284"/>
            <a:ext cx="3737114" cy="4599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badi" panose="020B0604020202020204" pitchFamily="34" charset="0"/>
              </a:rPr>
              <a:t>Identify Additional Ways to Enhance Guest Experience</a:t>
            </a:r>
            <a:br>
              <a:rPr lang="en-US" sz="2400" dirty="0">
                <a:latin typeface="Abadi" panose="020B0604020202020204" pitchFamily="34" charset="0"/>
              </a:rPr>
            </a:br>
            <a:br>
              <a:rPr lang="en-US" sz="2400" dirty="0">
                <a:latin typeface="Abadi" panose="020B0604020202020204" pitchFamily="34" charset="0"/>
              </a:rPr>
            </a:br>
            <a:r>
              <a:rPr lang="en-US" sz="2400" dirty="0">
                <a:latin typeface="Abadi" panose="020B0604020202020204" pitchFamily="34" charset="0"/>
              </a:rPr>
              <a:t>Higher Guest Satisfaction Rates</a:t>
            </a:r>
            <a:br>
              <a:rPr lang="en-US" sz="2400" dirty="0">
                <a:latin typeface="Abadi" panose="020B0604020202020204" pitchFamily="34" charset="0"/>
              </a:rPr>
            </a:br>
            <a:br>
              <a:rPr lang="en-US" sz="2400" dirty="0">
                <a:latin typeface="Abadi" panose="020B0604020202020204" pitchFamily="34" charset="0"/>
              </a:rPr>
            </a:br>
            <a:r>
              <a:rPr lang="en-US" sz="2400" dirty="0">
                <a:latin typeface="Abadi" panose="020B0604020202020204" pitchFamily="34" charset="0"/>
              </a:rPr>
              <a:t>More RPP (revenue per person)</a:t>
            </a:r>
            <a:br>
              <a:rPr lang="en-US" sz="2400" dirty="0">
                <a:latin typeface="Abadi" panose="020B0604020202020204" pitchFamily="34" charset="0"/>
              </a:rPr>
            </a:br>
            <a:br>
              <a:rPr lang="en-US" sz="2400" dirty="0">
                <a:latin typeface="Abadi" panose="020B0604020202020204" pitchFamily="34" charset="0"/>
              </a:rPr>
            </a:br>
            <a:r>
              <a:rPr lang="en-US" sz="2400" dirty="0">
                <a:latin typeface="Abadi" panose="020B0604020202020204" pitchFamily="34" charset="0"/>
              </a:rPr>
              <a:t>Works because guests TRUST the Walt Disney Company with their data</a:t>
            </a:r>
          </a:p>
        </p:txBody>
      </p:sp>
      <p:pic>
        <p:nvPicPr>
          <p:cNvPr id="4" name="Picture 3" descr="A castle with water in front of a building&#10;&#10;Description automatically generated">
            <a:extLst>
              <a:ext uri="{FF2B5EF4-FFF2-40B4-BE49-F238E27FC236}">
                <a16:creationId xmlns:a16="http://schemas.microsoft.com/office/drawing/2014/main" id="{59C45A70-5B98-45B0-94FA-73A6E2560C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6408" y="10"/>
            <a:ext cx="6865592" cy="6857990"/>
          </a:xfrm>
          <a:custGeom>
            <a:avLst/>
            <a:gdLst/>
            <a:ahLst/>
            <a:cxnLst/>
            <a:rect l="l" t="t" r="r" b="b"/>
            <a:pathLst>
              <a:path w="6865592" h="6858000">
                <a:moveTo>
                  <a:pt x="3068432" y="0"/>
                </a:moveTo>
                <a:lnTo>
                  <a:pt x="6865592" y="0"/>
                </a:lnTo>
                <a:lnTo>
                  <a:pt x="6865592" y="6858000"/>
                </a:lnTo>
                <a:lnTo>
                  <a:pt x="3068431" y="6858000"/>
                </a:lnTo>
                <a:lnTo>
                  <a:pt x="3064426" y="6854853"/>
                </a:lnTo>
                <a:cubicBezTo>
                  <a:pt x="2077725" y="6040555"/>
                  <a:pt x="1448804" y="4808224"/>
                  <a:pt x="1448804" y="3429000"/>
                </a:cubicBezTo>
                <a:cubicBezTo>
                  <a:pt x="1448804" y="2049777"/>
                  <a:pt x="2077725" y="817446"/>
                  <a:pt x="3064426" y="3148"/>
                </a:cubicBezTo>
                <a:close/>
                <a:moveTo>
                  <a:pt x="1056707" y="0"/>
                </a:moveTo>
                <a:lnTo>
                  <a:pt x="2472663" y="0"/>
                </a:lnTo>
                <a:lnTo>
                  <a:pt x="2400426" y="75768"/>
                </a:lnTo>
                <a:cubicBezTo>
                  <a:pt x="1595468" y="961418"/>
                  <a:pt x="1104860" y="2137915"/>
                  <a:pt x="1104860" y="3429000"/>
                </a:cubicBezTo>
                <a:cubicBezTo>
                  <a:pt x="1104860" y="4720086"/>
                  <a:pt x="1595468" y="5896583"/>
                  <a:pt x="2400426" y="6782233"/>
                </a:cubicBezTo>
                <a:lnTo>
                  <a:pt x="2472663" y="6858000"/>
                </a:lnTo>
                <a:lnTo>
                  <a:pt x="1056707" y="6858000"/>
                </a:lnTo>
                <a:lnTo>
                  <a:pt x="1040415" y="6835090"/>
                </a:lnTo>
                <a:cubicBezTo>
                  <a:pt x="383550" y="5862802"/>
                  <a:pt x="0" y="4690693"/>
                  <a:pt x="0" y="3429000"/>
                </a:cubicBezTo>
                <a:cubicBezTo>
                  <a:pt x="0" y="2167308"/>
                  <a:pt x="383550" y="995199"/>
                  <a:pt x="1040415" y="22911"/>
                </a:cubicBez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BB34BBC-69D7-4906-8E5B-64C9EE038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26408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40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A57A8FF7-9666-4356-A84B-183FDAE82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2D9A3-A64A-4A47-B403-8C90FC856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1" y="1588012"/>
            <a:ext cx="4379975" cy="368197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5400" dirty="0">
                <a:solidFill>
                  <a:schemeClr val="bg1"/>
                </a:solidFill>
                <a:latin typeface="+mj-lt"/>
              </a:rPr>
              <a:t>Mining (Collecting)</a:t>
            </a:r>
            <a:br>
              <a:rPr lang="en-US" sz="5400" dirty="0">
                <a:solidFill>
                  <a:schemeClr val="bg1"/>
                </a:solidFill>
                <a:latin typeface="+mj-lt"/>
              </a:rPr>
            </a:br>
            <a:r>
              <a:rPr lang="en-US" sz="5400" dirty="0">
                <a:solidFill>
                  <a:schemeClr val="bg1"/>
                </a:solidFill>
                <a:latin typeface="+mj-lt"/>
              </a:rPr>
              <a:t>and </a:t>
            </a:r>
            <a:br>
              <a:rPr lang="en-US" sz="5400" dirty="0">
                <a:solidFill>
                  <a:schemeClr val="bg1"/>
                </a:solidFill>
                <a:latin typeface="+mj-lt"/>
              </a:rPr>
            </a:br>
            <a:r>
              <a:rPr lang="en-US" sz="5400" dirty="0">
                <a:solidFill>
                  <a:schemeClr val="bg1"/>
                </a:solidFill>
                <a:latin typeface="+mj-lt"/>
              </a:rPr>
              <a:t>Using Data</a:t>
            </a:r>
            <a:br>
              <a:rPr lang="en-US" sz="5400" dirty="0">
                <a:solidFill>
                  <a:schemeClr val="bg1"/>
                </a:solidFill>
                <a:latin typeface="+mj-lt"/>
              </a:rPr>
            </a:br>
            <a:r>
              <a:rPr lang="en-US" sz="5400" dirty="0">
                <a:solidFill>
                  <a:schemeClr val="bg1"/>
                </a:solidFill>
                <a:latin typeface="+mj-lt"/>
              </a:rPr>
              <a:t>at Church</a:t>
            </a:r>
          </a:p>
        </p:txBody>
      </p:sp>
      <p:pic>
        <p:nvPicPr>
          <p:cNvPr id="4" name="Picture 3" descr="A small clock tower in front of a brick building&#10;&#10;Description automatically generated">
            <a:extLst>
              <a:ext uri="{FF2B5EF4-FFF2-40B4-BE49-F238E27FC236}">
                <a16:creationId xmlns:a16="http://schemas.microsoft.com/office/drawing/2014/main" id="{39E7F5C8-1856-4F10-B09B-DEFCC5E1B9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4297" y="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05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4A04A-4CE6-493D-9C9C-46206338C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Step One:</a:t>
            </a:r>
            <a:b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Do We Want To Learn?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91E7DB-F0AB-4E02-A2B0-84D309625FE7}"/>
              </a:ext>
            </a:extLst>
          </p:cNvPr>
          <p:cNvSpPr txBox="1"/>
          <p:nvPr/>
        </p:nvSpPr>
        <p:spPr>
          <a:xfrm>
            <a:off x="6090574" y="801866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Should we use “Postcards and Direct Mail” or a “Social Media and Email” campaign for VBS this year?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On a scale of 1 to 10, how important are short-term mission trips to the congregation?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Should we invest in the infrastructure to provide text-to-give opportunities to people?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What percentage of the bulletins are placed in the recycle bin in the narthex?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Who should be allowed to use the new kitchen that was just built?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Is our annual “Meet Me at the Manger” event effective for outreach?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Why do the college students have to use the entire property for their retreat next month?</a:t>
            </a:r>
          </a:p>
        </p:txBody>
      </p:sp>
    </p:spTree>
    <p:extLst>
      <p:ext uri="{BB962C8B-B14F-4D97-AF65-F5344CB8AC3E}">
        <p14:creationId xmlns:p14="http://schemas.microsoft.com/office/powerpoint/2010/main" val="1136192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6AC7740-3D66-4F15-9EFB-2D3CA8187BE9}"/>
              </a:ext>
            </a:extLst>
          </p:cNvPr>
          <p:cNvSpPr txBox="1"/>
          <p:nvPr/>
        </p:nvSpPr>
        <p:spPr>
          <a:xfrm>
            <a:off x="6960196" y="382012"/>
            <a:ext cx="502207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Employers</a:t>
            </a:r>
          </a:p>
          <a:p>
            <a:endParaRPr lang="en-US" dirty="0"/>
          </a:p>
          <a:p>
            <a:r>
              <a:rPr lang="en-US" dirty="0"/>
              <a:t>IBM (now “</a:t>
            </a:r>
            <a:r>
              <a:rPr lang="en-US" dirty="0" err="1"/>
              <a:t>Kyndryl</a:t>
            </a:r>
            <a:r>
              <a:rPr lang="en-US" dirty="0"/>
              <a:t>”)</a:t>
            </a:r>
          </a:p>
          <a:p>
            <a:r>
              <a:rPr lang="en-US" dirty="0"/>
              <a:t>Price Waterhouse (PwC)</a:t>
            </a:r>
          </a:p>
          <a:p>
            <a:r>
              <a:rPr lang="en-US" dirty="0"/>
              <a:t>US Internet &amp; Wireless</a:t>
            </a:r>
          </a:p>
          <a:p>
            <a:r>
              <a:rPr lang="en-US" dirty="0"/>
              <a:t>Veterans United Home Loans</a:t>
            </a:r>
          </a:p>
          <a:p>
            <a:r>
              <a:rPr lang="en-US" dirty="0"/>
              <a:t>Walt Disney World</a:t>
            </a:r>
          </a:p>
          <a:p>
            <a:r>
              <a:rPr lang="en-US" dirty="0"/>
              <a:t>WMS Gaming (Scientific Games)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b="1" dirty="0"/>
              <a:t>Passions</a:t>
            </a:r>
          </a:p>
          <a:p>
            <a:endParaRPr lang="en-US" sz="2400" b="1" dirty="0"/>
          </a:p>
          <a:p>
            <a:r>
              <a:rPr lang="en-US" dirty="0"/>
              <a:t>Teaching &amp; Sharing</a:t>
            </a:r>
          </a:p>
          <a:p>
            <a:r>
              <a:rPr lang="en-US" dirty="0"/>
              <a:t>Family Time</a:t>
            </a:r>
          </a:p>
          <a:p>
            <a:r>
              <a:rPr lang="en-US" dirty="0"/>
              <a:t>Travel</a:t>
            </a:r>
          </a:p>
          <a:p>
            <a:r>
              <a:rPr lang="en-US" dirty="0"/>
              <a:t>Movies</a:t>
            </a:r>
          </a:p>
          <a:p>
            <a:r>
              <a:rPr lang="en-US" dirty="0"/>
              <a:t>Music</a:t>
            </a:r>
          </a:p>
          <a:p>
            <a:r>
              <a:rPr lang="en-US" dirty="0"/>
              <a:t>Technology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FCDDAD-10AF-41BE-9D33-CB5A2D0DBF79}"/>
              </a:ext>
            </a:extLst>
          </p:cNvPr>
          <p:cNvSpPr txBox="1"/>
          <p:nvPr/>
        </p:nvSpPr>
        <p:spPr>
          <a:xfrm>
            <a:off x="209725" y="0"/>
            <a:ext cx="542767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Scott Dart</a:t>
            </a:r>
          </a:p>
          <a:p>
            <a:endParaRPr lang="en-US" dirty="0"/>
          </a:p>
          <a:p>
            <a:r>
              <a:rPr lang="en-US" dirty="0"/>
              <a:t>Life-long Lutheran</a:t>
            </a:r>
          </a:p>
          <a:p>
            <a:r>
              <a:rPr lang="en-US" dirty="0"/>
              <a:t>Mostly Lutheran Education (except grades 6-9)</a:t>
            </a:r>
          </a:p>
          <a:p>
            <a:r>
              <a:rPr lang="en-US" dirty="0"/>
              <a:t>Trainer / Teacher</a:t>
            </a:r>
          </a:p>
          <a:p>
            <a:r>
              <a:rPr lang="en-US" dirty="0"/>
              <a:t>Would-be Pastor</a:t>
            </a:r>
          </a:p>
          <a:p>
            <a:r>
              <a:rPr lang="en-US" dirty="0"/>
              <a:t>Internet Service Provider</a:t>
            </a:r>
          </a:p>
          <a:p>
            <a:r>
              <a:rPr lang="en-US" dirty="0"/>
              <a:t>Project Manager</a:t>
            </a:r>
          </a:p>
          <a:p>
            <a:r>
              <a:rPr lang="en-US" dirty="0"/>
              <a:t>Mobile Game Maker</a:t>
            </a:r>
          </a:p>
          <a:p>
            <a:r>
              <a:rPr lang="en-US" dirty="0"/>
              <a:t>Data Scientist</a:t>
            </a:r>
          </a:p>
        </p:txBody>
      </p:sp>
    </p:spTree>
    <p:extLst>
      <p:ext uri="{BB962C8B-B14F-4D97-AF65-F5344CB8AC3E}">
        <p14:creationId xmlns:p14="http://schemas.microsoft.com/office/powerpoint/2010/main" val="2421055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24A04A-4CE6-493D-9C9C-46206338C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Step Two:</a:t>
            </a:r>
            <a:b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data do we need to answer our questions?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91E7DB-F0AB-4E02-A2B0-84D309625FE7}"/>
              </a:ext>
            </a:extLst>
          </p:cNvPr>
          <p:cNvSpPr txBox="1"/>
          <p:nvPr/>
        </p:nvSpPr>
        <p:spPr>
          <a:xfrm>
            <a:off x="6096000" y="820880"/>
            <a:ext cx="5257799" cy="4889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BF4987-B4D2-4C78-B58C-A276D7317C74}"/>
              </a:ext>
            </a:extLst>
          </p:cNvPr>
          <p:cNvSpPr/>
          <p:nvPr/>
        </p:nvSpPr>
        <p:spPr>
          <a:xfrm>
            <a:off x="5874983" y="924509"/>
            <a:ext cx="6096000" cy="54630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did VBS participants hear about it (word of mouth, social media, postcard or mailer)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does the congregation rank programs and services when short-term mission trips are included on the list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Would a sufficient number of people prefer to give online or via text as alternatives to envelopes?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new events have we been able to host because of having a modern kitchen?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many people who attended the “Meet me at the Manger” are not connected with our church?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fast is the college aged young adult ministry growing?</a:t>
            </a:r>
          </a:p>
        </p:txBody>
      </p:sp>
    </p:spTree>
    <p:extLst>
      <p:ext uri="{BB962C8B-B14F-4D97-AF65-F5344CB8AC3E}">
        <p14:creationId xmlns:p14="http://schemas.microsoft.com/office/powerpoint/2010/main" val="257540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B8B6A13-85CA-4900-9C17-0B2EC7D65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24A04A-4CE6-493D-9C9C-46206338C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26" y="798423"/>
            <a:ext cx="4189198" cy="2419123"/>
          </a:xfrm>
          <a:solidFill>
            <a:srgbClr val="A66703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Abadi" panose="020B0604020104020204" pitchFamily="34" charset="0"/>
              </a:rPr>
              <a:t>Step Three:</a:t>
            </a:r>
            <a:br>
              <a:rPr lang="en-US" b="1" kern="1200" dirty="0">
                <a:solidFill>
                  <a:schemeClr val="tx1"/>
                </a:solidFill>
                <a:latin typeface="Abadi" panose="020B0604020104020204" pitchFamily="34" charset="0"/>
              </a:rPr>
            </a:br>
            <a:r>
              <a:rPr lang="en-US" b="1" kern="1200" dirty="0">
                <a:solidFill>
                  <a:schemeClr val="tx1"/>
                </a:solidFill>
                <a:latin typeface="Abadi" panose="020B0604020104020204" pitchFamily="34" charset="0"/>
              </a:rPr>
              <a:t>Do we have the data, or can we collect it?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3F9174-E2FD-4C98-B643-857596BA1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32729" y="798423"/>
            <a:ext cx="6359271" cy="6059577"/>
            <a:chOff x="2285126" y="-1693523"/>
            <a:chExt cx="6359271" cy="6059577"/>
          </a:xfrm>
        </p:grpSpPr>
        <p:sp>
          <p:nvSpPr>
            <p:cNvPr id="11" name="Freeform 59">
              <a:extLst>
                <a:ext uri="{FF2B5EF4-FFF2-40B4-BE49-F238E27FC236}">
                  <a16:creationId xmlns:a16="http://schemas.microsoft.com/office/drawing/2014/main" id="{44669919-644B-4799-9AB6-7A2A2F170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>
              <a:off x="2286127" y="-976413"/>
              <a:ext cx="1101799" cy="5342467"/>
            </a:xfrm>
            <a:custGeom>
              <a:avLst/>
              <a:gdLst>
                <a:gd name="connsiteX0" fmla="*/ 1101799 w 1101799"/>
                <a:gd name="connsiteY0" fmla="*/ 0 h 5342467"/>
                <a:gd name="connsiteX1" fmla="*/ 0 w 1101799"/>
                <a:gd name="connsiteY1" fmla="*/ 1141661 h 5342467"/>
                <a:gd name="connsiteX2" fmla="*/ 0 w 1101799"/>
                <a:gd name="connsiteY2" fmla="*/ 5342467 h 5342467"/>
                <a:gd name="connsiteX3" fmla="*/ 1039862 w 1101799"/>
                <a:gd name="connsiteY3" fmla="*/ 5342467 h 5342467"/>
                <a:gd name="connsiteX4" fmla="*/ 1101799 w 1101799"/>
                <a:gd name="connsiteY4" fmla="*/ 5278421 h 53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1799" h="5342467">
                  <a:moveTo>
                    <a:pt x="1101799" y="0"/>
                  </a:moveTo>
                  <a:lnTo>
                    <a:pt x="0" y="1141661"/>
                  </a:lnTo>
                  <a:lnTo>
                    <a:pt x="0" y="5342467"/>
                  </a:lnTo>
                  <a:lnTo>
                    <a:pt x="1039862" y="5342467"/>
                  </a:lnTo>
                  <a:lnTo>
                    <a:pt x="1101799" y="527842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87676A4-07DE-42A0-980E-77FA40F49E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>
              <a:off x="2285126" y="-1425874"/>
              <a:ext cx="762170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BC9AFEB-B9C2-4A5E-91E4-BD04223F5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>
              <a:off x="2566852" y="-1693523"/>
              <a:ext cx="485207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6D837413-BE05-4604-8451-98E34D629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43739" y="-1692608"/>
              <a:ext cx="610065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991E7DB-F0AB-4E02-A2B0-84D309625FE7}"/>
              </a:ext>
            </a:extLst>
          </p:cNvPr>
          <p:cNvSpPr txBox="1"/>
          <p:nvPr/>
        </p:nvSpPr>
        <p:spPr>
          <a:xfrm>
            <a:off x="6436188" y="1120155"/>
            <a:ext cx="5067739" cy="4609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Ask “How did you hear about us?” on the registration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On the next congregational survey, ask for the prioritization.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Ask those interested in electronic giving to text the financial secretary.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Count bulletins in the recycle bin and compare to bulletins distributed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List activities held in the past year that have utilized the kitchen. (Online church calendar)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Issue free tickets to the manger display event that require demographic info.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Number of new contacts with college-age young adult program</a:t>
            </a:r>
          </a:p>
        </p:txBody>
      </p:sp>
    </p:spTree>
    <p:extLst>
      <p:ext uri="{BB962C8B-B14F-4D97-AF65-F5344CB8AC3E}">
        <p14:creationId xmlns:p14="http://schemas.microsoft.com/office/powerpoint/2010/main" val="1360966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CCCEF-C496-4D3C-A084-5C1348F30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04850"/>
            <a:ext cx="3785616" cy="2978150"/>
          </a:xfrm>
        </p:spPr>
        <p:txBody>
          <a:bodyPr anchor="b">
            <a:normAutofit/>
          </a:bodyPr>
          <a:lstStyle/>
          <a:p>
            <a:r>
              <a:rPr lang="en-US" dirty="0"/>
              <a:t>What does Data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0AB2D-398C-49BF-8824-2D4B28384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03275"/>
            <a:ext cx="5314950" cy="5251450"/>
          </a:xfrm>
        </p:spPr>
        <p:txBody>
          <a:bodyPr anchor="ctr">
            <a:normAutofit lnSpcReduction="10000"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Friendship Register on Sunday Morning</a:t>
            </a:r>
          </a:p>
          <a:p>
            <a:r>
              <a:rPr lang="en-US" sz="2100" dirty="0">
                <a:solidFill>
                  <a:schemeClr val="bg1"/>
                </a:solidFill>
              </a:rPr>
              <a:t>Information / Contact Card</a:t>
            </a:r>
          </a:p>
          <a:p>
            <a:r>
              <a:rPr lang="en-US" sz="2100" dirty="0">
                <a:solidFill>
                  <a:schemeClr val="bg1"/>
                </a:solidFill>
              </a:rPr>
              <a:t>Communion Registration (if you still do that)</a:t>
            </a:r>
          </a:p>
          <a:p>
            <a:r>
              <a:rPr lang="en-US" sz="2100" dirty="0">
                <a:solidFill>
                  <a:schemeClr val="bg1"/>
                </a:solidFill>
              </a:rPr>
              <a:t>Ticket to the Annual ______ (gala, auction, show, festival, dinner, </a:t>
            </a:r>
            <a:r>
              <a:rPr lang="en-US" sz="2100" dirty="0" err="1">
                <a:solidFill>
                  <a:schemeClr val="bg1"/>
                </a:solidFill>
              </a:rPr>
              <a:t>etc</a:t>
            </a:r>
            <a:r>
              <a:rPr lang="en-US" sz="2100" dirty="0">
                <a:solidFill>
                  <a:schemeClr val="bg1"/>
                </a:solidFill>
              </a:rPr>
              <a:t>)</a:t>
            </a:r>
          </a:p>
          <a:p>
            <a:r>
              <a:rPr lang="en-US" sz="2100" dirty="0">
                <a:solidFill>
                  <a:schemeClr val="bg1"/>
                </a:solidFill>
              </a:rPr>
              <a:t>Numbers on a clicker</a:t>
            </a:r>
          </a:p>
          <a:p>
            <a:r>
              <a:rPr lang="en-US" sz="2100" dirty="0">
                <a:solidFill>
                  <a:schemeClr val="bg1"/>
                </a:solidFill>
              </a:rPr>
              <a:t>Name badge printout info</a:t>
            </a:r>
          </a:p>
          <a:p>
            <a:r>
              <a:rPr lang="en-US" sz="2100" dirty="0">
                <a:solidFill>
                  <a:schemeClr val="bg1"/>
                </a:solidFill>
              </a:rPr>
              <a:t>Event Registration (retreat, campout, bus trip, gathering)</a:t>
            </a:r>
          </a:p>
          <a:p>
            <a:r>
              <a:rPr lang="en-US" sz="2100" dirty="0">
                <a:solidFill>
                  <a:schemeClr val="bg1"/>
                </a:solidFill>
              </a:rPr>
              <a:t>Financial Giving Records</a:t>
            </a:r>
          </a:p>
          <a:p>
            <a:r>
              <a:rPr lang="en-US" sz="2100" dirty="0">
                <a:solidFill>
                  <a:schemeClr val="bg1"/>
                </a:solidFill>
              </a:rPr>
              <a:t>Prayer Requests</a:t>
            </a:r>
          </a:p>
          <a:p>
            <a:r>
              <a:rPr lang="en-US" sz="2100" dirty="0">
                <a:solidFill>
                  <a:schemeClr val="bg1"/>
                </a:solidFill>
              </a:rPr>
              <a:t>Verbally transmitted information</a:t>
            </a:r>
          </a:p>
          <a:p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39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CCCEF-C496-4D3C-A084-5C1348F30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does Data look like?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E7DBC35-FD60-4571-B2DF-6F1AED41E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E67F2E95-50AE-494A-A464-FE9115091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F49F11DA-979B-48D6-8B6B-C3B911535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F8284787-B928-4B96-8215-DE0E240C7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0F83C599-4506-4911-82CA-AA8F8F283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798486DB-4E93-4B3A-A31C-0ACBAA6E8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2EBD488F-BCDA-4EFD-829B-C1254BCE5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A3CE0433-7255-48F7-8CAA-A043DBDB0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F57E4ECD-E1A6-41A2-A053-CD4B4480D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BC6E0951-20BC-4664-A912-EC8DF6E89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4C5861F2-A0AE-4542-BCF1-E75A411C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821891C2-E06B-4272-B595-9A53D9EA7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1546E720-EE9E-4336-A4EA-F383931EA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561090E9-B190-4E68-998E-1B6C1892D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E6B4938C-7450-4B46-9C70-5368DB681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E85FDDA5-33B3-47B1-BABA-EF3F85973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4AF3217C-D71A-45E7-AFFC-302BE1599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85CB1885-1B6E-4FD2-B562-52E71361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8B92C391-3FD2-4694-A851-F4FCB9A9E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13DB927D-065A-47C1-AA91-55ACDE014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836DF0BC-492A-458B-82BA-F2C9B0D4B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A group of people standing around a table with food&#10;&#10;Description automatically generated">
            <a:extLst>
              <a:ext uri="{FF2B5EF4-FFF2-40B4-BE49-F238E27FC236}">
                <a16:creationId xmlns:a16="http://schemas.microsoft.com/office/drawing/2014/main" id="{40072426-D2F5-4FE8-8FF0-AB2FBEB89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412992" y="-1"/>
            <a:ext cx="5779008" cy="3192419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408889B8-65A2-4FC1-A73E-5C5AE5603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603503" y="3233985"/>
            <a:ext cx="5779008" cy="362401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7F9A38F4-1D05-422D-9D4B-A7881D589F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6412992" y="3233985"/>
            <a:ext cx="5779008" cy="362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31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0AB55-8ACD-46C2-84AE-1ACEFA8A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What Can Data Measure?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DA27-ECBA-492E-9824-92E95FD4E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900" dirty="0"/>
              <a:t>Think back to the first four questions:</a:t>
            </a:r>
          </a:p>
          <a:p>
            <a:r>
              <a:rPr lang="en-US" sz="2400" b="1" dirty="0"/>
              <a:t>Is this A or B (or C)?</a:t>
            </a:r>
          </a:p>
          <a:p>
            <a:r>
              <a:rPr lang="en-US" sz="2400" b="1" dirty="0"/>
              <a:t>Is this weird?</a:t>
            </a:r>
          </a:p>
          <a:p>
            <a:r>
              <a:rPr lang="en-US" sz="2400" b="1" dirty="0"/>
              <a:t>How much? How many?</a:t>
            </a:r>
          </a:p>
          <a:p>
            <a:r>
              <a:rPr lang="en-US" sz="2400" b="1" dirty="0"/>
              <a:t>How is this organized?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/>
              <a:t>If you’re still unsure, ask some more questions from the list above</a:t>
            </a:r>
          </a:p>
        </p:txBody>
      </p: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AA531F60-B3CF-4B2A-A2A9-06B9D52A6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8408" y="2492376"/>
            <a:ext cx="3563372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24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E2FE29-1120-4FE4-9FDA-311CBA66F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D926EC-6F88-4D89-9AED-1C4C1AC00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125" y="2"/>
            <a:ext cx="4688632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10685A-6235-45A7-850D-A6F555466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8226" y="926649"/>
            <a:ext cx="4415290" cy="50665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BE3671-0C43-4D05-A267-3400AD09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3679" y="3758184"/>
            <a:ext cx="2139190" cy="2373963"/>
            <a:chOff x="723679" y="3758184"/>
            <a:chExt cx="2139190" cy="2373963"/>
          </a:xfrm>
        </p:grpSpPr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4284BA9C-01AC-48B3-8010-804869A07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6051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3E232F3A-24DA-47FC-A6E7-8347EA07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4630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2B7D041A-D364-4BF2-9F8A-0294D0918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3209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1CB5A6AE-FC55-4655-AE45-5E9A3F328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88940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500BEBAD-632B-4E00-AD16-C6A03CD11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7472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29BEDA70-8722-46C0-A1EB-8CDFEE592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17111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2">
              <a:extLst>
                <a:ext uri="{FF2B5EF4-FFF2-40B4-BE49-F238E27FC236}">
                  <a16:creationId xmlns:a16="http://schemas.microsoft.com/office/drawing/2014/main" id="{3979BE25-E2B2-4CF8-85A1-65AD3E0CF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17495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id="{2C9FF4D0-2F5C-4E54-AC5A-58A6169BA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02841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94E4ABC-1B44-4E4D-9065-F67D887D7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375948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2">
              <a:extLst>
                <a:ext uri="{FF2B5EF4-FFF2-40B4-BE49-F238E27FC236}">
                  <a16:creationId xmlns:a16="http://schemas.microsoft.com/office/drawing/2014/main" id="{FDDFF3EB-39A2-4D3F-AD9F-0CF4409EA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389627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DB732EBE-ED01-4374-8D0C-8AF6E5A5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04333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2">
              <a:extLst>
                <a:ext uri="{FF2B5EF4-FFF2-40B4-BE49-F238E27FC236}">
                  <a16:creationId xmlns:a16="http://schemas.microsoft.com/office/drawing/2014/main" id="{D22DDEF5-6AF3-4D7C-BC62-4409D396B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32691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2">
              <a:extLst>
                <a:ext uri="{FF2B5EF4-FFF2-40B4-BE49-F238E27FC236}">
                  <a16:creationId xmlns:a16="http://schemas.microsoft.com/office/drawing/2014/main" id="{C376CD22-707A-45BF-B1E0-3F62124A5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4743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2">
              <a:extLst>
                <a:ext uri="{FF2B5EF4-FFF2-40B4-BE49-F238E27FC236}">
                  <a16:creationId xmlns:a16="http://schemas.microsoft.com/office/drawing/2014/main" id="{77D3C970-47FF-4506-B61A-DCAA63289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7653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3D0163D1-030C-49AE-83F7-8B6F17D3F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618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68397BEB-F2C5-49D6-8F17-BC81796AC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91041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8C1B7012-AA7A-4E78-965E-ABD7EC337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614536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2">
              <a:extLst>
                <a:ext uri="{FF2B5EF4-FFF2-40B4-BE49-F238E27FC236}">
                  <a16:creationId xmlns:a16="http://schemas.microsoft.com/office/drawing/2014/main" id="{ADA7F354-F3A6-49A0-AF9C-EC69C2A31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38030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82531391-74CB-4FBD-97B7-D73D91C44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61525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3CD46824-FF3A-460F-8F13-1B2A420A1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85019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5EE979E-5456-4D5F-83BF-158EB8B24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29443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B5123B19-3717-4BC1-B7CE-C6727099C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52937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59">
              <a:extLst>
                <a:ext uri="{FF2B5EF4-FFF2-40B4-BE49-F238E27FC236}">
                  <a16:creationId xmlns:a16="http://schemas.microsoft.com/office/drawing/2014/main" id="{25F3BA9E-DEA1-4368-A4BE-FB9C9C350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904256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2">
              <a:extLst>
                <a:ext uri="{FF2B5EF4-FFF2-40B4-BE49-F238E27FC236}">
                  <a16:creationId xmlns:a16="http://schemas.microsoft.com/office/drawing/2014/main" id="{0EFD15C2-3CE6-43C9-AA85-2000C0A6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9173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id="{A7D19408-5ACA-46A3-8FC7-0A2B511B2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63937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59">
              <a:extLst>
                <a:ext uri="{FF2B5EF4-FFF2-40B4-BE49-F238E27FC236}">
                  <a16:creationId xmlns:a16="http://schemas.microsoft.com/office/drawing/2014/main" id="{C39A546E-F35B-4AF5-9F7E-F7CC78DDE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7432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4C051F4E-E13F-4468-BCAB-379380355A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2339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99A94C11-96BF-4E23-9B0F-CCCF0E690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5833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2">
              <a:extLst>
                <a:ext uri="{FF2B5EF4-FFF2-40B4-BE49-F238E27FC236}">
                  <a16:creationId xmlns:a16="http://schemas.microsoft.com/office/drawing/2014/main" id="{2C253E13-7D4F-4651-B26F-C9A398426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87456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59">
              <a:extLst>
                <a:ext uri="{FF2B5EF4-FFF2-40B4-BE49-F238E27FC236}">
                  <a16:creationId xmlns:a16="http://schemas.microsoft.com/office/drawing/2014/main" id="{6C607944-C3DA-49D0-B76C-ECF13B2E8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610951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2">
              <a:extLst>
                <a:ext uri="{FF2B5EF4-FFF2-40B4-BE49-F238E27FC236}">
                  <a16:creationId xmlns:a16="http://schemas.microsoft.com/office/drawing/2014/main" id="{A044E8D2-BE36-4B3B-BF61-A4ED4D637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34445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08C4C63A-4388-4C37-9D9C-5C1F9925C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57940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14866A3A-FA92-4434-98E9-418FEC9B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81434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AF97CA9B-731E-47BF-B724-E6CD2C915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25858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B9B7DB1A-1165-4D7C-95DC-D710F20E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49352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59">
              <a:extLst>
                <a:ext uri="{FF2B5EF4-FFF2-40B4-BE49-F238E27FC236}">
                  <a16:creationId xmlns:a16="http://schemas.microsoft.com/office/drawing/2014/main" id="{737B22B9-9D11-4F36-9B12-FB41FBA4E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900671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2">
              <a:extLst>
                <a:ext uri="{FF2B5EF4-FFF2-40B4-BE49-F238E27FC236}">
                  <a16:creationId xmlns:a16="http://schemas.microsoft.com/office/drawing/2014/main" id="{FBCEABA9-0D42-4E75-BBFB-8374262E8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2">
              <a:extLst>
                <a:ext uri="{FF2B5EF4-FFF2-40B4-BE49-F238E27FC236}">
                  <a16:creationId xmlns:a16="http://schemas.microsoft.com/office/drawing/2014/main" id="{66428691-A429-4D5E-AE96-E43B6F0E2D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60352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9">
              <a:extLst>
                <a:ext uri="{FF2B5EF4-FFF2-40B4-BE49-F238E27FC236}">
                  <a16:creationId xmlns:a16="http://schemas.microsoft.com/office/drawing/2014/main" id="{5BCC330F-9915-4B86-97E9-BA49CBFEC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3847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9A1A7FCA-8137-4FF0-9940-FB481BFD2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798754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3A9167A0-5576-4F2F-B5FE-431186597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2248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ECB3B7-4748-454F-B840-BC6E59B7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965" y="1321743"/>
            <a:ext cx="3787482" cy="4277890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What can Data Measure?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3F107F-9294-4679-B247-91D8556A6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20F93971-D547-4C36-A076-D57249994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012A36A9-DFAE-4F57-9711-172E65EDA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8B6B96C8-D832-4071-A5D2-1F11CBF9F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0FF1DEB5-31F1-464D-BDB3-EFE620642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96B80410-DC2C-4DFC-B52E-CC5E6788B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9CE51CA3-95B8-44B4-B784-CE35A844D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FA1EB8B0-6221-4A35-A5F2-46E9A78CB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FDA530E1-5E88-4861-8642-F5B6A715B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854D2927-5C3A-424C-B30D-6048719C8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B9A782D-CE07-499E-81BB-3F6D2E7EF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id="{BDEBE12E-1915-4596-A0A7-9C61CAF8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id="{4FBDEF84-1447-47C6-998D-A35B78E0C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AE9DD-DDB3-4159-8F21-6D8F29635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2693" y="1188719"/>
            <a:ext cx="5561320" cy="480446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Worship</a:t>
            </a:r>
          </a:p>
          <a:p>
            <a:pPr lvl="1"/>
            <a:r>
              <a:rPr lang="en-US" sz="2000" dirty="0"/>
              <a:t>Attendance</a:t>
            </a:r>
          </a:p>
          <a:p>
            <a:pPr lvl="1"/>
            <a:r>
              <a:rPr lang="en-US" sz="2000" dirty="0"/>
              <a:t>Engagement</a:t>
            </a:r>
          </a:p>
          <a:p>
            <a:pPr lvl="1"/>
            <a:r>
              <a:rPr lang="en-US" sz="2000" dirty="0"/>
              <a:t>Format</a:t>
            </a:r>
          </a:p>
          <a:p>
            <a:pPr lvl="1"/>
            <a:r>
              <a:rPr lang="en-US" sz="2000" dirty="0"/>
              <a:t>Length</a:t>
            </a:r>
          </a:p>
          <a:p>
            <a:pPr lvl="1"/>
            <a:r>
              <a:rPr lang="en-US" sz="2000" dirty="0"/>
              <a:t>Time</a:t>
            </a:r>
          </a:p>
          <a:p>
            <a:r>
              <a:rPr lang="en-US" sz="2000" dirty="0"/>
              <a:t>Priorities</a:t>
            </a:r>
          </a:p>
          <a:p>
            <a:pPr lvl="1"/>
            <a:r>
              <a:rPr lang="en-US" sz="2000" dirty="0"/>
              <a:t>Time to switch focus?</a:t>
            </a:r>
          </a:p>
          <a:p>
            <a:pPr lvl="1"/>
            <a:r>
              <a:rPr lang="en-US" sz="2000" dirty="0"/>
              <a:t>Time to try something new?</a:t>
            </a:r>
          </a:p>
          <a:p>
            <a:pPr lvl="1"/>
            <a:r>
              <a:rPr lang="en-US" sz="2000" dirty="0"/>
              <a:t>Confirm we’re going in the right direction</a:t>
            </a:r>
          </a:p>
        </p:txBody>
      </p:sp>
    </p:spTree>
    <p:extLst>
      <p:ext uri="{BB962C8B-B14F-4D97-AF65-F5344CB8AC3E}">
        <p14:creationId xmlns:p14="http://schemas.microsoft.com/office/powerpoint/2010/main" val="3834723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3FFFA32-D9F4-4AF9-A025-CD128AC85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0967"/>
            <a:ext cx="12192000" cy="549703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0"/>
            <a:ext cx="12192000" cy="3049325"/>
            <a:chOff x="0" y="3808676"/>
            <a:chExt cx="12192000" cy="30493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200A110-2FE3-4423-B80B-2E1A91588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448056"/>
            <a:ext cx="9833548" cy="106680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3660AB"/>
                </a:solidFill>
              </a:rPr>
              <a:t>What can Data Measure?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D4ABF-3B52-440D-91C5-CCBBA4DDD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49325"/>
            <a:ext cx="9833548" cy="2945574"/>
          </a:xfrm>
        </p:spPr>
        <p:txBody>
          <a:bodyPr anchor="ctr"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Programming</a:t>
            </a:r>
          </a:p>
          <a:p>
            <a:pPr lvl="1"/>
            <a:r>
              <a:rPr lang="en-US" sz="2200">
                <a:solidFill>
                  <a:srgbClr val="FFFFFF"/>
                </a:solidFill>
              </a:rPr>
              <a:t>What’s working well?</a:t>
            </a:r>
          </a:p>
          <a:p>
            <a:pPr lvl="1"/>
            <a:r>
              <a:rPr lang="en-US" sz="2200">
                <a:solidFill>
                  <a:srgbClr val="FFFFFF"/>
                </a:solidFill>
              </a:rPr>
              <a:t>What isn’t working?</a:t>
            </a:r>
          </a:p>
          <a:p>
            <a:pPr lvl="1"/>
            <a:r>
              <a:rPr lang="en-US" sz="2200">
                <a:solidFill>
                  <a:srgbClr val="FFFFFF"/>
                </a:solidFill>
              </a:rPr>
              <a:t>What should we be doing that we aren’t?</a:t>
            </a:r>
          </a:p>
          <a:p>
            <a:pPr lvl="1"/>
            <a:r>
              <a:rPr lang="en-US" sz="2200">
                <a:solidFill>
                  <a:srgbClr val="FFFFFF"/>
                </a:solidFill>
              </a:rPr>
              <a:t>What’s the one thing we’re doing that we should stop immediately?</a:t>
            </a:r>
          </a:p>
          <a:p>
            <a:pPr lvl="1"/>
            <a:r>
              <a:rPr lang="en-US" sz="2200">
                <a:solidFill>
                  <a:srgbClr val="FFFFFF"/>
                </a:solidFill>
              </a:rPr>
              <a:t>What’s the one thing we’re doing that we should NEVER stop?</a:t>
            </a:r>
          </a:p>
          <a:p>
            <a:pPr lvl="1"/>
            <a:r>
              <a:rPr lang="en-US" sz="2200">
                <a:solidFill>
                  <a:srgbClr val="FFFFFF"/>
                </a:solidFill>
              </a:rPr>
              <a:t>What’s the one thing ______________?</a:t>
            </a:r>
          </a:p>
        </p:txBody>
      </p:sp>
    </p:spTree>
    <p:extLst>
      <p:ext uri="{BB962C8B-B14F-4D97-AF65-F5344CB8AC3E}">
        <p14:creationId xmlns:p14="http://schemas.microsoft.com/office/powerpoint/2010/main" val="1987725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7B7F0-30F4-41A8-A423-275751FB6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 Data Friendly Procedures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5DB042-8E52-4A53-BE97-FF7F56ED6932}"/>
              </a:ext>
            </a:extLst>
          </p:cNvPr>
          <p:cNvSpPr txBox="1"/>
          <p:nvPr/>
        </p:nvSpPr>
        <p:spPr>
          <a:xfrm>
            <a:off x="838200" y="1819656"/>
            <a:ext cx="104973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ALWAYS ASK FOR THE DATA</a:t>
            </a:r>
          </a:p>
          <a:p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Registrations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Tickets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Drawings / Contests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Guest 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Receipts</a:t>
            </a:r>
          </a:p>
          <a:p>
            <a:endParaRPr lang="en-US" dirty="0"/>
          </a:p>
        </p:txBody>
      </p:sp>
      <p:pic>
        <p:nvPicPr>
          <p:cNvPr id="6" name="Picture 5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00A78D4F-8C3E-4C2B-A48D-A229CB4DC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12" y="1819656"/>
            <a:ext cx="5416454" cy="3776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F26C91-CDF5-4417-89EE-3D1242546C3B}"/>
              </a:ext>
            </a:extLst>
          </p:cNvPr>
          <p:cNvSpPr txBox="1"/>
          <p:nvPr/>
        </p:nvSpPr>
        <p:spPr>
          <a:xfrm>
            <a:off x="6675120" y="5669280"/>
            <a:ext cx="5367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“Hello, can we have your data?”</a:t>
            </a:r>
          </a:p>
        </p:txBody>
      </p:sp>
    </p:spTree>
    <p:extLst>
      <p:ext uri="{BB962C8B-B14F-4D97-AF65-F5344CB8AC3E}">
        <p14:creationId xmlns:p14="http://schemas.microsoft.com/office/powerpoint/2010/main" val="553435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7B7F0-30F4-41A8-A423-275751FB6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 Data Friendly Procedures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5DB042-8E52-4A53-BE97-FF7F56ED6932}"/>
              </a:ext>
            </a:extLst>
          </p:cNvPr>
          <p:cNvSpPr txBox="1"/>
          <p:nvPr/>
        </p:nvSpPr>
        <p:spPr>
          <a:xfrm>
            <a:off x="838200" y="1819656"/>
            <a:ext cx="104973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STORE YOUR DATA IN AN ALGORITHM-FRIENDLY WAY</a:t>
            </a:r>
          </a:p>
          <a:p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badi" panose="020B0604020104020204" pitchFamily="34" charset="0"/>
              </a:rPr>
              <a:t>Microsoft Excel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badi" panose="020B0604020104020204" pitchFamily="34" charset="0"/>
              </a:rPr>
              <a:t>Microsoft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badi" panose="020B0604020104020204" pitchFamily="34" charset="0"/>
              </a:rPr>
              <a:t>SharePoint 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badi" panose="020B0604020104020204" pitchFamily="34" charset="0"/>
              </a:rPr>
              <a:t>Azure / AWS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badi" panose="020B0604020104020204" pitchFamily="34" charset="0"/>
              </a:rPr>
              <a:t>Google Cloud</a:t>
            </a:r>
            <a:endParaRPr lang="en-US" sz="3600" dirty="0"/>
          </a:p>
          <a:p>
            <a:endParaRPr lang="en-US" dirty="0"/>
          </a:p>
        </p:txBody>
      </p:sp>
      <p:pic>
        <p:nvPicPr>
          <p:cNvPr id="6" name="Picture 5" descr="A picture containing computer, blue, player&#10;&#10;Description automatically generated">
            <a:extLst>
              <a:ext uri="{FF2B5EF4-FFF2-40B4-BE49-F238E27FC236}">
                <a16:creationId xmlns:a16="http://schemas.microsoft.com/office/drawing/2014/main" id="{A945DDA7-1311-4E1C-ABB0-2FEC4C794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70" y="2830632"/>
            <a:ext cx="6410430" cy="400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64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1E9DCC-D6E4-461A-84BA-04AC1DF6E784}"/>
              </a:ext>
            </a:extLst>
          </p:cNvPr>
          <p:cNvSpPr txBox="1"/>
          <p:nvPr/>
        </p:nvSpPr>
        <p:spPr>
          <a:xfrm>
            <a:off x="313037" y="113666"/>
            <a:ext cx="11565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Analyze Your 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D57CC1-09F9-415F-BC93-A76E6070377A}"/>
              </a:ext>
            </a:extLst>
          </p:cNvPr>
          <p:cNvGrpSpPr/>
          <p:nvPr/>
        </p:nvGrpSpPr>
        <p:grpSpPr>
          <a:xfrm>
            <a:off x="4823254" y="1606378"/>
            <a:ext cx="6561438" cy="3323968"/>
            <a:chOff x="5317524" y="1371600"/>
            <a:chExt cx="6561438" cy="3323968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17D8FD8B-C3FC-4260-AD74-845195FCF170}"/>
                </a:ext>
              </a:extLst>
            </p:cNvPr>
            <p:cNvSpPr/>
            <p:nvPr/>
          </p:nvSpPr>
          <p:spPr>
            <a:xfrm>
              <a:off x="5317524" y="1371600"/>
              <a:ext cx="6561438" cy="3323968"/>
            </a:xfrm>
            <a:prstGeom prst="cloudCallout">
              <a:avLst>
                <a:gd name="adj1" fmla="val -69384"/>
                <a:gd name="adj2" fmla="val 3725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D2F3AB-E862-4648-8DEF-3C7B80557B9E}"/>
                </a:ext>
              </a:extLst>
            </p:cNvPr>
            <p:cNvSpPr txBox="1"/>
            <p:nvPr/>
          </p:nvSpPr>
          <p:spPr>
            <a:xfrm>
              <a:off x="6083642" y="2325698"/>
              <a:ext cx="52568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dirty="0"/>
                <a:t>What does this mean?</a:t>
              </a:r>
            </a:p>
          </p:txBody>
        </p:sp>
      </p:grpSp>
      <p:pic>
        <p:nvPicPr>
          <p:cNvPr id="9" name="Picture 8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8B0F85DA-4AD5-4D3C-A6E9-C6A36FF94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76"/>
            <a:ext cx="4635651" cy="49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FBD5C-205A-4DD4-B6CF-D5F5DBD8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84956"/>
          </a:xfrm>
        </p:spPr>
        <p:txBody>
          <a:bodyPr/>
          <a:lstStyle/>
          <a:p>
            <a:r>
              <a:rPr lang="en-US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Campus Lutheran</a:t>
            </a:r>
            <a:br>
              <a:rPr lang="en-US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</a:br>
            <a:r>
              <a:rPr lang="en-US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Columbia, MO</a:t>
            </a:r>
          </a:p>
        </p:txBody>
      </p:sp>
      <p:pic>
        <p:nvPicPr>
          <p:cNvPr id="6" name="Picture Placeholder 5" descr="A clock tower in front of a brick building&#10;&#10;Description automatically generated">
            <a:extLst>
              <a:ext uri="{FF2B5EF4-FFF2-40B4-BE49-F238E27FC236}">
                <a16:creationId xmlns:a16="http://schemas.microsoft.com/office/drawing/2014/main" id="{C4931BEB-E25F-41A5-9A4E-B3020A2C8C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15" y="-7911"/>
            <a:ext cx="7129985" cy="686591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26B59-8D51-43B1-AF4A-2C5C8728A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Two Sunday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Traditional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Blended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College-aged Student Ministry</a:t>
            </a:r>
            <a:br>
              <a:rPr lang="en-US" sz="14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</a:br>
            <a:r>
              <a:rPr lang="en-US" sz="14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“The Gathering” / LSF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Middle / HS Youth Ministry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Grace Road (Birth – 5</a:t>
            </a:r>
            <a:r>
              <a:rPr lang="en-US" sz="1400" baseline="30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th</a:t>
            </a:r>
            <a:r>
              <a:rPr lang="en-US" sz="14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Grade Ministry)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About 175 regularly in worship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Just completed a building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Budgeted at </a:t>
            </a:r>
            <a:r>
              <a:rPr lang="en-US" dirty="0">
                <a:solidFill>
                  <a:srgbClr val="00B05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$1.4M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Architect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Asbestos mitigation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Parking Lot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No technology included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Ended up costing </a:t>
            </a:r>
            <a:r>
              <a:rPr lang="en-US" dirty="0">
                <a:solidFill>
                  <a:srgbClr val="FF000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$3.3M</a:t>
            </a:r>
          </a:p>
        </p:txBody>
      </p:sp>
    </p:spTree>
    <p:extLst>
      <p:ext uri="{BB962C8B-B14F-4D97-AF65-F5344CB8AC3E}">
        <p14:creationId xmlns:p14="http://schemas.microsoft.com/office/powerpoint/2010/main" val="390451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1E9DCC-D6E4-461A-84BA-04AC1DF6E784}"/>
              </a:ext>
            </a:extLst>
          </p:cNvPr>
          <p:cNvSpPr txBox="1"/>
          <p:nvPr/>
        </p:nvSpPr>
        <p:spPr>
          <a:xfrm>
            <a:off x="313037" y="113666"/>
            <a:ext cx="5782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Analyze Your Data</a:t>
            </a:r>
          </a:p>
        </p:txBody>
      </p:sp>
      <p:pic>
        <p:nvPicPr>
          <p:cNvPr id="3074" name="Picture 2" descr="The Quotable University | Illimitable">
            <a:extLst>
              <a:ext uri="{FF2B5EF4-FFF2-40B4-BE49-F238E27FC236}">
                <a16:creationId xmlns:a16="http://schemas.microsoft.com/office/drawing/2014/main" id="{E957810F-D758-448F-BBB7-B169E3E9C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41" y="0"/>
            <a:ext cx="10289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7595F6-5AC3-40ED-A9A3-9438948E05BA}"/>
              </a:ext>
            </a:extLst>
          </p:cNvPr>
          <p:cNvSpPr txBox="1"/>
          <p:nvPr/>
        </p:nvSpPr>
        <p:spPr>
          <a:xfrm>
            <a:off x="432485" y="1934974"/>
            <a:ext cx="526397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ova" panose="020B0504020202020204" pitchFamily="34" charset="0"/>
              </a:rPr>
              <a:t>“People believe anything they read on the Internet, as long as it fits their preconceived notions.”</a:t>
            </a:r>
          </a:p>
          <a:p>
            <a:endParaRPr lang="en-US" sz="3600" dirty="0">
              <a:latin typeface="Arial Nova" panose="020B0504020202020204" pitchFamily="34" charset="0"/>
            </a:endParaRPr>
          </a:p>
          <a:p>
            <a:pPr algn="r"/>
            <a:r>
              <a:rPr lang="en-US" sz="3200" dirty="0">
                <a:latin typeface="Arial Nova" panose="020B0504020202020204" pitchFamily="34" charset="0"/>
              </a:rPr>
              <a:t>- Thomas Jefferson</a:t>
            </a:r>
          </a:p>
        </p:txBody>
      </p:sp>
    </p:spTree>
    <p:extLst>
      <p:ext uri="{BB962C8B-B14F-4D97-AF65-F5344CB8AC3E}">
        <p14:creationId xmlns:p14="http://schemas.microsoft.com/office/powerpoint/2010/main" val="268234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1E9DCC-D6E4-461A-84BA-04AC1DF6E784}"/>
              </a:ext>
            </a:extLst>
          </p:cNvPr>
          <p:cNvSpPr txBox="1"/>
          <p:nvPr/>
        </p:nvSpPr>
        <p:spPr>
          <a:xfrm>
            <a:off x="630936" y="640080"/>
            <a:ext cx="4818888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Analyze Your Data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353058-2E2E-495A-9E39-9BDD12CED5A7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Separate your data into buckets</a:t>
            </a:r>
            <a:br>
              <a:rPr lang="en-US" sz="2200" dirty="0"/>
            </a:br>
            <a:r>
              <a:rPr lang="en-US" sz="2200" dirty="0"/>
              <a:t>(A or B? or C? or D?)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Deal with the outliers (“Is this </a:t>
            </a:r>
            <a:r>
              <a:rPr lang="en-US" sz="2200" i="1" dirty="0"/>
              <a:t>weird</a:t>
            </a:r>
            <a:r>
              <a:rPr lang="en-US" sz="2200" dirty="0"/>
              <a:t>?”)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How many or how much?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How is this organized?</a:t>
            </a:r>
          </a:p>
        </p:txBody>
      </p:sp>
      <p:pic>
        <p:nvPicPr>
          <p:cNvPr id="2050" name="Picture 2" descr="How to Sort in Excel: A Simple Guide to Organizing Data">
            <a:extLst>
              <a:ext uri="{FF2B5EF4-FFF2-40B4-BE49-F238E27FC236}">
                <a16:creationId xmlns:a16="http://schemas.microsoft.com/office/drawing/2014/main" id="{9D56D32F-6A85-4229-9C1A-33F8FBDBF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613893"/>
            <a:ext cx="5458968" cy="36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073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0D7B6E90-6E67-46EE-AB42-BA8C89535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3800"/>
            <a:ext cx="4089400" cy="4394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582A79-EA48-4CB9-9B9F-FF18E965CB94}"/>
              </a:ext>
            </a:extLst>
          </p:cNvPr>
          <p:cNvSpPr txBox="1"/>
          <p:nvPr/>
        </p:nvSpPr>
        <p:spPr>
          <a:xfrm>
            <a:off x="313151" y="225468"/>
            <a:ext cx="11486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 Nova" panose="020B0504020202020204" pitchFamily="34" charset="0"/>
              </a:rPr>
              <a:t>What We Learned from Our Data at </a:t>
            </a:r>
            <a:br>
              <a:rPr lang="en-US" sz="4400" dirty="0">
                <a:latin typeface="Arial Nova" panose="020B0504020202020204" pitchFamily="34" charset="0"/>
              </a:rPr>
            </a:br>
            <a:r>
              <a:rPr lang="en-US" sz="4400" dirty="0">
                <a:latin typeface="Arial Nova" panose="020B0504020202020204" pitchFamily="34" charset="0"/>
              </a:rPr>
              <a:t>Campus Lutheran Church – An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B8E968-2FD0-4E0A-9930-5CCCD27343CD}"/>
              </a:ext>
            </a:extLst>
          </p:cNvPr>
          <p:cNvSpPr txBox="1"/>
          <p:nvPr/>
        </p:nvSpPr>
        <p:spPr>
          <a:xfrm>
            <a:off x="4891067" y="3629848"/>
            <a:ext cx="66638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Almost half our contributions are made electronically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Almost none of our contributions are made through “text-to-give.”</a:t>
            </a:r>
          </a:p>
        </p:txBody>
      </p:sp>
    </p:spTree>
    <p:extLst>
      <p:ext uri="{BB962C8B-B14F-4D97-AF65-F5344CB8AC3E}">
        <p14:creationId xmlns:p14="http://schemas.microsoft.com/office/powerpoint/2010/main" val="140031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582A79-EA48-4CB9-9B9F-FF18E965CB94}"/>
              </a:ext>
            </a:extLst>
          </p:cNvPr>
          <p:cNvSpPr txBox="1"/>
          <p:nvPr/>
        </p:nvSpPr>
        <p:spPr>
          <a:xfrm>
            <a:off x="313151" y="225468"/>
            <a:ext cx="11486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 Nova" panose="020B0504020202020204" pitchFamily="34" charset="0"/>
              </a:rPr>
              <a:t>What We Learned from Our Data at </a:t>
            </a:r>
            <a:br>
              <a:rPr lang="en-US" sz="4400" dirty="0">
                <a:latin typeface="Arial Nova" panose="020B0504020202020204" pitchFamily="34" charset="0"/>
              </a:rPr>
            </a:br>
            <a:r>
              <a:rPr lang="en-US" sz="4400" dirty="0">
                <a:latin typeface="Arial Nova" panose="020B0504020202020204" pitchFamily="34" charset="0"/>
              </a:rPr>
              <a:t>Campus Lutheran Church – An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89B7E6-84FC-428E-AECB-F3EA925D0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056351"/>
            <a:ext cx="12200017" cy="3897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5DFF42-7C43-42D1-88A4-B1C34C70912C}"/>
              </a:ext>
            </a:extLst>
          </p:cNvPr>
          <p:cNvSpPr txBox="1"/>
          <p:nvPr/>
        </p:nvSpPr>
        <p:spPr>
          <a:xfrm>
            <a:off x="300625" y="3754552"/>
            <a:ext cx="70772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NONE of our VBS attendees said they heard about it through our Door Mail campaign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Almost ALL of our VBS attendees were not first-time attenders</a:t>
            </a:r>
          </a:p>
        </p:txBody>
      </p:sp>
    </p:spTree>
    <p:extLst>
      <p:ext uri="{BB962C8B-B14F-4D97-AF65-F5344CB8AC3E}">
        <p14:creationId xmlns:p14="http://schemas.microsoft.com/office/powerpoint/2010/main" val="722353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582A79-EA48-4CB9-9B9F-FF18E965CB94}"/>
              </a:ext>
            </a:extLst>
          </p:cNvPr>
          <p:cNvSpPr txBox="1"/>
          <p:nvPr/>
        </p:nvSpPr>
        <p:spPr>
          <a:xfrm>
            <a:off x="313151" y="225468"/>
            <a:ext cx="11486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 Nova" panose="020B0504020202020204" pitchFamily="34" charset="0"/>
              </a:rPr>
              <a:t>What We Learned from Our Data at </a:t>
            </a:r>
            <a:br>
              <a:rPr lang="en-US" sz="4400" dirty="0">
                <a:latin typeface="Arial Nova" panose="020B0504020202020204" pitchFamily="34" charset="0"/>
              </a:rPr>
            </a:br>
            <a:r>
              <a:rPr lang="en-US" sz="4400" dirty="0">
                <a:latin typeface="Arial Nova" panose="020B0504020202020204" pitchFamily="34" charset="0"/>
              </a:rPr>
              <a:t>Campus Lutheran Church – An Example</a:t>
            </a:r>
          </a:p>
        </p:txBody>
      </p:sp>
      <p:pic>
        <p:nvPicPr>
          <p:cNvPr id="3" name="Picture 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C4B029A7-2FF9-4557-99B6-EF24CE843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49" y="3393790"/>
            <a:ext cx="5672452" cy="4277638"/>
          </a:xfrm>
          <a:prstGeom prst="rect">
            <a:avLst/>
          </a:prstGeom>
        </p:spPr>
      </p:pic>
      <p:pic>
        <p:nvPicPr>
          <p:cNvPr id="7" name="Picture 6" descr="A picture containing text, indoor, table, furniture&#10;&#10;Description automatically generated">
            <a:extLst>
              <a:ext uri="{FF2B5EF4-FFF2-40B4-BE49-F238E27FC236}">
                <a16:creationId xmlns:a16="http://schemas.microsoft.com/office/drawing/2014/main" id="{9A88C007-2ABE-453E-9B4F-58C099E54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3790"/>
            <a:ext cx="5672451" cy="3464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78270E-3009-4B09-9D94-5E0C5D7BE860}"/>
              </a:ext>
            </a:extLst>
          </p:cNvPr>
          <p:cNvSpPr txBox="1"/>
          <p:nvPr/>
        </p:nvSpPr>
        <p:spPr>
          <a:xfrm>
            <a:off x="0" y="1941534"/>
            <a:ext cx="121920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badi" panose="020B0604020104020204" pitchFamily="34" charset="0"/>
              </a:rPr>
              <a:t>Nearly </a:t>
            </a:r>
            <a:r>
              <a:rPr lang="en-US" sz="4000" dirty="0">
                <a:solidFill>
                  <a:srgbClr val="00B050"/>
                </a:solidFill>
                <a:latin typeface="Abadi" panose="020B0604020104020204" pitchFamily="34" charset="0"/>
              </a:rPr>
              <a:t>¾ of attendees </a:t>
            </a:r>
            <a:r>
              <a:rPr lang="en-US" sz="4000" dirty="0">
                <a:latin typeface="Abadi" panose="020B0604020104020204" pitchFamily="34" charset="0"/>
              </a:rPr>
              <a:t>at </a:t>
            </a:r>
            <a:r>
              <a:rPr lang="en-US" sz="4000" i="1" dirty="0">
                <a:latin typeface="Abadi" panose="020B0604020104020204" pitchFamily="34" charset="0"/>
              </a:rPr>
              <a:t>Meet Me at the Manger </a:t>
            </a:r>
            <a:r>
              <a:rPr lang="en-US" sz="4000" dirty="0">
                <a:latin typeface="Abadi" panose="020B0604020104020204" pitchFamily="34" charset="0"/>
              </a:rPr>
              <a:t>had </a:t>
            </a:r>
            <a:r>
              <a:rPr lang="en-US" sz="4000" b="1" dirty="0">
                <a:solidFill>
                  <a:srgbClr val="FF0000"/>
                </a:solidFill>
                <a:latin typeface="Abadi" panose="020B0604020104020204" pitchFamily="34" charset="0"/>
              </a:rPr>
              <a:t>NO</a:t>
            </a:r>
            <a:r>
              <a:rPr lang="en-US" sz="4000" dirty="0">
                <a:latin typeface="Abadi" panose="020B0604020104020204" pitchFamily="34" charset="0"/>
              </a:rPr>
              <a:t> connection to Campus Lutheran Church</a:t>
            </a:r>
          </a:p>
        </p:txBody>
      </p:sp>
    </p:spTree>
    <p:extLst>
      <p:ext uri="{BB962C8B-B14F-4D97-AF65-F5344CB8AC3E}">
        <p14:creationId xmlns:p14="http://schemas.microsoft.com/office/powerpoint/2010/main" val="11614756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7B7F0-30F4-41A8-A423-275751FB6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173" y="-113010"/>
            <a:ext cx="3647303" cy="859854"/>
          </a:xfrm>
        </p:spPr>
        <p:txBody>
          <a:bodyPr/>
          <a:lstStyle/>
          <a:p>
            <a:r>
              <a:rPr lang="en-US" dirty="0"/>
              <a:t>Conclusion:</a:t>
            </a:r>
          </a:p>
        </p:txBody>
      </p:sp>
      <p:pic>
        <p:nvPicPr>
          <p:cNvPr id="5" name="Picture 4" descr="A person wearing a black shirt&#10;&#10;Description automatically generated">
            <a:extLst>
              <a:ext uri="{FF2B5EF4-FFF2-40B4-BE49-F238E27FC236}">
                <a16:creationId xmlns:a16="http://schemas.microsoft.com/office/drawing/2014/main" id="{C033F70A-394A-4926-AF46-249EC305B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932" y="2414016"/>
            <a:ext cx="4153068" cy="4443984"/>
          </a:xfrm>
          <a:prstGeom prst="rect">
            <a:avLst/>
          </a:prstGeom>
        </p:spPr>
      </p:pic>
      <p:pic>
        <p:nvPicPr>
          <p:cNvPr id="8" name="Picture 7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9B83F222-6EFB-46A1-B76D-321EBDC3D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048"/>
            <a:ext cx="2919098" cy="4187952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7D30D0E5-241A-4AB5-9711-4DA6D4337174}"/>
              </a:ext>
            </a:extLst>
          </p:cNvPr>
          <p:cNvSpPr/>
          <p:nvPr/>
        </p:nvSpPr>
        <p:spPr>
          <a:xfrm>
            <a:off x="3387852" y="3310128"/>
            <a:ext cx="4343400" cy="3461375"/>
          </a:xfrm>
          <a:prstGeom prst="cloudCallout">
            <a:avLst>
              <a:gd name="adj1" fmla="val -73745"/>
              <a:gd name="adj2" fmla="val -378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Enough with the Star Trek references already!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D2E9F392-0BB5-4CF9-9D70-45EA6394406F}"/>
              </a:ext>
            </a:extLst>
          </p:cNvPr>
          <p:cNvSpPr/>
          <p:nvPr/>
        </p:nvSpPr>
        <p:spPr>
          <a:xfrm>
            <a:off x="164592" y="841249"/>
            <a:ext cx="10789920" cy="1828799"/>
          </a:xfrm>
          <a:prstGeom prst="wedgeEllipseCallout">
            <a:avLst>
              <a:gd name="adj1" fmla="val 33303"/>
              <a:gd name="adj2" fmla="val 644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Discover what your data can tell you!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Share your findings!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Boldly make decisions like no one has made before!</a:t>
            </a:r>
          </a:p>
        </p:txBody>
      </p:sp>
    </p:spTree>
    <p:extLst>
      <p:ext uri="{BB962C8B-B14F-4D97-AF65-F5344CB8AC3E}">
        <p14:creationId xmlns:p14="http://schemas.microsoft.com/office/powerpoint/2010/main" val="370399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EB0DC8-0001-472B-8BBA-8CEDE763EE12}"/>
              </a:ext>
            </a:extLst>
          </p:cNvPr>
          <p:cNvSpPr txBox="1"/>
          <p:nvPr/>
        </p:nvSpPr>
        <p:spPr>
          <a:xfrm>
            <a:off x="338334" y="996696"/>
            <a:ext cx="11731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ndara Light" panose="020E0502030303020204" pitchFamily="34" charset="0"/>
              </a:rPr>
              <a:t>Questions, Comments, Concerns, Ideas, &amp; What Ifs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A6E1A4-1FEC-4935-A22E-53BC9D0E08F6}"/>
              </a:ext>
            </a:extLst>
          </p:cNvPr>
          <p:cNvSpPr txBox="1"/>
          <p:nvPr/>
        </p:nvSpPr>
        <p:spPr>
          <a:xfrm>
            <a:off x="3834063" y="4395320"/>
            <a:ext cx="919212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Scott Dart</a:t>
            </a:r>
          </a:p>
          <a:p>
            <a:pPr algn="ctr"/>
            <a:r>
              <a:rPr lang="en-US" sz="3600" dirty="0"/>
              <a:t>scott.dart@campuslutheran.org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2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45CA7-4472-462E-8772-9E2856AF6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4B826-B8E2-4C55-8D85-2D643D289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285872"/>
          </a:xfrm>
        </p:spPr>
        <p:txBody>
          <a:bodyPr/>
          <a:lstStyle/>
          <a:p>
            <a:r>
              <a:rPr lang="en-US" dirty="0"/>
              <a:t>To what data does the church have access?</a:t>
            </a:r>
          </a:p>
          <a:p>
            <a:r>
              <a:rPr lang="en-US" dirty="0"/>
              <a:t>How do companies use Data?</a:t>
            </a:r>
          </a:p>
          <a:p>
            <a:r>
              <a:rPr lang="en-US" dirty="0">
                <a:highlight>
                  <a:srgbClr val="FFFF00"/>
                </a:highlight>
              </a:rPr>
              <a:t>Best Practices</a:t>
            </a:r>
            <a:r>
              <a:rPr lang="en-US" dirty="0"/>
              <a:t> for Data Usage in the church</a:t>
            </a:r>
          </a:p>
          <a:p>
            <a:r>
              <a:rPr lang="en-US" dirty="0"/>
              <a:t>How to discern what Data is telling us</a:t>
            </a:r>
          </a:p>
          <a:p>
            <a:r>
              <a:rPr lang="en-US" dirty="0"/>
              <a:t>Communicating the message</a:t>
            </a:r>
          </a:p>
          <a:p>
            <a:r>
              <a:rPr lang="en-US" dirty="0"/>
              <a:t>Your questions / comments / concerns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7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1278-838F-4EF5-BDC7-D197B1B1D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exactly </a:t>
            </a:r>
            <a:r>
              <a:rPr lang="en-US" b="1" dirty="0"/>
              <a:t>IS</a:t>
            </a:r>
            <a:r>
              <a:rPr lang="en-US" dirty="0"/>
              <a:t> Data?</a:t>
            </a:r>
          </a:p>
        </p:txBody>
      </p:sp>
      <p:pic>
        <p:nvPicPr>
          <p:cNvPr id="4" name="Picture 3" descr="A person wearing a black shirt&#10;&#10;Description automatically generated">
            <a:extLst>
              <a:ext uri="{FF2B5EF4-FFF2-40B4-BE49-F238E27FC236}">
                <a16:creationId xmlns:a16="http://schemas.microsoft.com/office/drawing/2014/main" id="{CDC3EC81-1050-4AD8-8FA4-35DEBAE70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0" y="2638425"/>
            <a:ext cx="3943350" cy="421957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D31C9417-5619-44B1-B2B3-3110D7958480}"/>
              </a:ext>
            </a:extLst>
          </p:cNvPr>
          <p:cNvSpPr/>
          <p:nvPr/>
        </p:nvSpPr>
        <p:spPr>
          <a:xfrm>
            <a:off x="1438382" y="1464656"/>
            <a:ext cx="7475612" cy="2655281"/>
          </a:xfrm>
          <a:prstGeom prst="cloudCallout">
            <a:avLst>
              <a:gd name="adj1" fmla="val 54039"/>
              <a:gd name="adj2" fmla="val 386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905704"/>
                </a:solidFill>
              </a:rPr>
              <a:t>Information that provides a basis for decision-making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299A6-E9EE-46FE-B71B-895527DB480F}"/>
              </a:ext>
            </a:extLst>
          </p:cNvPr>
          <p:cNvSpPr txBox="1"/>
          <p:nvPr/>
        </p:nvSpPr>
        <p:spPr>
          <a:xfrm>
            <a:off x="569882" y="4365584"/>
            <a:ext cx="73768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REASONS behind successes and failures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UNDERSTAND the people we’re trying to 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PLAN for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EXPERIMENT in a meaningful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IMPROVE our performance</a:t>
            </a:r>
          </a:p>
        </p:txBody>
      </p:sp>
    </p:spTree>
    <p:extLst>
      <p:ext uri="{BB962C8B-B14F-4D97-AF65-F5344CB8AC3E}">
        <p14:creationId xmlns:p14="http://schemas.microsoft.com/office/powerpoint/2010/main" val="101674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1278-838F-4EF5-BDC7-D197B1B1D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54" y="365125"/>
            <a:ext cx="11738492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Only Five Questions Data Can Answer</a:t>
            </a:r>
          </a:p>
        </p:txBody>
      </p:sp>
      <p:pic>
        <p:nvPicPr>
          <p:cNvPr id="4" name="Picture 3" descr="A person wearing a black shirt&#10;&#10;Description automatically generated">
            <a:extLst>
              <a:ext uri="{FF2B5EF4-FFF2-40B4-BE49-F238E27FC236}">
                <a16:creationId xmlns:a16="http://schemas.microsoft.com/office/drawing/2014/main" id="{CDC3EC81-1050-4AD8-8FA4-35DEBAE70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8425"/>
            <a:ext cx="3943350" cy="4219575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B41D6C93-EB0D-4499-8EAE-29D335F89DE8}"/>
              </a:ext>
            </a:extLst>
          </p:cNvPr>
          <p:cNvSpPr/>
          <p:nvPr/>
        </p:nvSpPr>
        <p:spPr>
          <a:xfrm>
            <a:off x="3513762" y="1465057"/>
            <a:ext cx="8451484" cy="4102216"/>
          </a:xfrm>
          <a:prstGeom prst="wedgeEllipseCallout">
            <a:avLst>
              <a:gd name="adj1" fmla="val -60388"/>
              <a:gd name="adj2" fmla="val 133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1"/>
                </a:solidFill>
                <a:latin typeface="Corbel Light" panose="020B0303020204020204" pitchFamily="34" charset="0"/>
              </a:rPr>
              <a:t>Is this “A” or “B”?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1"/>
                </a:solidFill>
                <a:latin typeface="Corbel Light" panose="020B0303020204020204" pitchFamily="34" charset="0"/>
              </a:rPr>
              <a:t>Is this weird?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1"/>
                </a:solidFill>
                <a:latin typeface="Corbel Light" panose="020B0303020204020204" pitchFamily="34" charset="0"/>
              </a:rPr>
              <a:t>How much? or How many?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1"/>
                </a:solidFill>
                <a:latin typeface="Corbel Light" panose="020B0303020204020204" pitchFamily="34" charset="0"/>
              </a:rPr>
              <a:t>How is this organized?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1"/>
                </a:solidFill>
                <a:latin typeface="Corbel Light" panose="020B0303020204020204" pitchFamily="34" charset="0"/>
              </a:rPr>
              <a:t>What should I do now?</a:t>
            </a:r>
          </a:p>
        </p:txBody>
      </p:sp>
    </p:spTree>
    <p:extLst>
      <p:ext uri="{BB962C8B-B14F-4D97-AF65-F5344CB8AC3E}">
        <p14:creationId xmlns:p14="http://schemas.microsoft.com/office/powerpoint/2010/main" val="329228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E250D-258E-4C7F-A616-1AD8F7104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large clock tower towering over a city&#10;&#10;Description automatically generated">
            <a:extLst>
              <a:ext uri="{FF2B5EF4-FFF2-40B4-BE49-F238E27FC236}">
                <a16:creationId xmlns:a16="http://schemas.microsoft.com/office/drawing/2014/main" id="{C654079A-C96C-4648-B435-39F6E012E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2" y="-27701"/>
            <a:ext cx="12200481" cy="688570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E4A17B-CAC1-4739-93B4-4D0C738D33D9}"/>
              </a:ext>
            </a:extLst>
          </p:cNvPr>
          <p:cNvSpPr txBox="1"/>
          <p:nvPr/>
        </p:nvSpPr>
        <p:spPr>
          <a:xfrm>
            <a:off x="82193" y="82193"/>
            <a:ext cx="5938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How Walt Disney World</a:t>
            </a:r>
          </a:p>
          <a:p>
            <a:r>
              <a:rPr lang="en-US" sz="3600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Uses Data to Create a Better Guest Experience</a:t>
            </a:r>
          </a:p>
        </p:txBody>
      </p:sp>
    </p:spTree>
    <p:extLst>
      <p:ext uri="{BB962C8B-B14F-4D97-AF65-F5344CB8AC3E}">
        <p14:creationId xmlns:p14="http://schemas.microsoft.com/office/powerpoint/2010/main" val="1171035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46002E1B-11BB-4473-8538-7D05314C1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17" y="0"/>
            <a:ext cx="9666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18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ABCBCD3-0AB4-4A27-9F0C-3AE467E25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55" y="983891"/>
            <a:ext cx="2994844" cy="3993126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game&#10;&#10;Description automatically generated">
            <a:extLst>
              <a:ext uri="{FF2B5EF4-FFF2-40B4-BE49-F238E27FC236}">
                <a16:creationId xmlns:a16="http://schemas.microsoft.com/office/drawing/2014/main" id="{49CC5625-F719-40EC-9978-F896C699C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44" y="2569699"/>
            <a:ext cx="6020730" cy="225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11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F0ACB601-B0FD-4503-B2C1-9D9371BA8AB1}" vid="{EE000E2E-E7CE-45B3-830D-6E2127BD85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1181</Words>
  <Application>Microsoft Office PowerPoint</Application>
  <PresentationFormat>Widescreen</PresentationFormat>
  <Paragraphs>212</Paragraphs>
  <Slides>36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Microsoft GothicNeo</vt:lpstr>
      <vt:lpstr>Abadi</vt:lpstr>
      <vt:lpstr>Arial</vt:lpstr>
      <vt:lpstr>Arial Nova</vt:lpstr>
      <vt:lpstr>Calibri</vt:lpstr>
      <vt:lpstr>Calibri Light</vt:lpstr>
      <vt:lpstr>Candara Light</vt:lpstr>
      <vt:lpstr>Corbel Light</vt:lpstr>
      <vt:lpstr>MS Reference Sans Serif</vt:lpstr>
      <vt:lpstr>Tw Cen MT</vt:lpstr>
      <vt:lpstr>Office Theme</vt:lpstr>
      <vt:lpstr>What to Do With All that Data?</vt:lpstr>
      <vt:lpstr>PowerPoint Presentation</vt:lpstr>
      <vt:lpstr>Campus Lutheran Columbia, MO</vt:lpstr>
      <vt:lpstr>Agenda</vt:lpstr>
      <vt:lpstr>What exactly IS Data?</vt:lpstr>
      <vt:lpstr>The Only Five Questions Data Can Answer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Identify Additional Ways to Enhance Guest Experience  Higher Guest Satisfaction Rates  More RPP (revenue per person)  Works because guests TRUST the Walt Disney Company with their data</vt:lpstr>
      <vt:lpstr>Mining (Collecting) and  Using Data at Church</vt:lpstr>
      <vt:lpstr>Step One: What Do We Want To Learn?</vt:lpstr>
      <vt:lpstr>Step Two: What data do we need to answer our questions?</vt:lpstr>
      <vt:lpstr>Step Three: Do we have the data, or can we collect it?</vt:lpstr>
      <vt:lpstr>What does Data look like?</vt:lpstr>
      <vt:lpstr>What does Data look like?</vt:lpstr>
      <vt:lpstr>What Can Data Measure?</vt:lpstr>
      <vt:lpstr>What can Data Measure?</vt:lpstr>
      <vt:lpstr>What can Data Measure?</vt:lpstr>
      <vt:lpstr>Implement Data Friendly Procedures</vt:lpstr>
      <vt:lpstr>Implement Data Friendly Procedures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2020-02-21T04:40:31Z</dcterms:created>
  <dcterms:modified xsi:type="dcterms:W3CDTF">2022-02-18T19:26:49Z</dcterms:modified>
</cp:coreProperties>
</file>